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2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70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59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0033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03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6355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760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971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72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81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9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1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4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6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64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95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49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5357F-2EC7-47B3-A359-B23D0DC134AA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AB6C45-AF40-484E-BE56-3BDFE3195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75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35390"/>
            <a:ext cx="7766936" cy="443620"/>
          </a:xfrm>
        </p:spPr>
        <p:txBody>
          <a:bodyPr/>
          <a:lstStyle/>
          <a:p>
            <a:r>
              <a:rPr lang="ru-RU" sz="2000" dirty="0" smtClean="0"/>
              <a:t>Ставропольский государственный аграрный университет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923453"/>
            <a:ext cx="7766936" cy="422427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Кафедра Информационных систем</a:t>
            </a:r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Дисциплина: Технологические инновации в сфере информационных систем и технологий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ПРАКТИЧЕСКОЕ ЗАНЯТИЕ  № 1</a:t>
            </a:r>
          </a:p>
          <a:p>
            <a:pPr algn="ctr"/>
            <a:r>
              <a:rPr lang="ru-RU" dirty="0"/>
              <a:t>«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УПРАВЛЕНИЯ ИННОВАЦИОННЫМИ ПРОЕКТАМИ В ОРГАНИЗАЦИЯХ РАЗЛИЧНЫХ ФОРМ СОБСТВЕННОСТИ. КРИТЕРИЙ ЭКОНОМИЧЕСКОЙ УСТОЙЧИВОСТИ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Ставрополь, 2021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48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099"/>
          </a:xfrm>
        </p:spPr>
        <p:txBody>
          <a:bodyPr/>
          <a:lstStyle/>
          <a:p>
            <a:r>
              <a:rPr lang="ru-RU" dirty="0" smtClean="0"/>
              <a:t>Инновационный потенциал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03699"/>
            <a:ext cx="8596668" cy="4737663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Инновационный потенциал</a:t>
            </a:r>
            <a:r>
              <a:rPr lang="ru-RU" dirty="0"/>
              <a:t> —</a:t>
            </a:r>
          </a:p>
          <a:p>
            <a:r>
              <a:rPr lang="ru-RU" dirty="0"/>
              <a:t>в узком смысле описание возможностей организации по достижению </a:t>
            </a:r>
            <a:r>
              <a:rPr lang="ru-RU" dirty="0" err="1"/>
              <a:t>целей</a:t>
            </a:r>
            <a:r>
              <a:rPr lang="ru-RU" dirty="0"/>
              <a:t> за счёт реализации инновационных проектов.</a:t>
            </a:r>
          </a:p>
          <a:p>
            <a:r>
              <a:rPr lang="ru-RU" dirty="0"/>
              <a:t>широком смысле отношения, которые возникают на микроуровне между работниками по поводу достижения базовых </a:t>
            </a:r>
            <a:r>
              <a:rPr lang="ru-RU" dirty="0" err="1"/>
              <a:t>целей</a:t>
            </a:r>
            <a:r>
              <a:rPr lang="ru-RU" dirty="0"/>
              <a:t> предприятия, заложенных в стратегии его развития, при условии наличия инновационных возможностей, которые создаются за счёт других компонентов потенциала.</a:t>
            </a:r>
          </a:p>
          <a:p>
            <a:r>
              <a:rPr lang="ru-RU" dirty="0"/>
              <a:t>Величина инновационного потенциала определяется наличием научно-исследовательских, проектно-конструкторских, технологических организаций, экспериментальных производств, опытных полигонов, учебных заведений, персонала и технических средств этих организаций.</a:t>
            </a:r>
          </a:p>
          <a:p>
            <a:r>
              <a:rPr lang="ru-RU" i="1" dirty="0"/>
              <a:t>Количественно инновационный потенциал предлагается оценивать</a:t>
            </a:r>
            <a:r>
              <a:rPr lang="ru-RU" dirty="0"/>
              <a:t>, используя систему базовых </a:t>
            </a:r>
            <a:r>
              <a:rPr lang="ru-RU" dirty="0" err="1"/>
              <a:t>показателей</a:t>
            </a:r>
            <a:r>
              <a:rPr lang="ru-RU" dirty="0"/>
              <a:t>:</a:t>
            </a:r>
          </a:p>
          <a:p>
            <a:r>
              <a:rPr lang="ru-RU" dirty="0"/>
              <a:t>‣‣‣ интеллектуальный потенциал, определяемый количеством специалистов, занятых инновационной деятельностью в общей численности трудящихся;</a:t>
            </a:r>
          </a:p>
          <a:p>
            <a:r>
              <a:rPr lang="ru-RU" dirty="0"/>
              <a:t>‣‣‣ научно-технический задел по инновациям (патенты, ноу-хау и т.д.);</a:t>
            </a:r>
          </a:p>
          <a:p>
            <a:r>
              <a:rPr lang="ru-RU" dirty="0"/>
              <a:t>‣‣‣ удельный вес нового оборудования и инструмента͵ новых технологий в общем их количестве;</a:t>
            </a:r>
          </a:p>
          <a:p>
            <a:r>
              <a:rPr lang="ru-RU" dirty="0"/>
              <a:t>‣‣‣ наличие сервисных услуг, пользующихся платежеспособным спросом;</a:t>
            </a:r>
          </a:p>
          <a:p>
            <a:r>
              <a:rPr lang="ru-RU" dirty="0"/>
              <a:t>‣‣‣ удельный вес новых видов деятельности в общем объёме выполняемых работ;</a:t>
            </a:r>
          </a:p>
          <a:p>
            <a:r>
              <a:rPr lang="ru-RU" dirty="0"/>
              <a:t>‣‣‣ число созданных передовых производственных технологий в среднем за год;</a:t>
            </a:r>
          </a:p>
          <a:p>
            <a:r>
              <a:rPr lang="ru-RU" dirty="0"/>
              <a:t>‣‣‣ число использованных передовых технологий в среднем за год;</a:t>
            </a:r>
          </a:p>
          <a:p>
            <a:r>
              <a:rPr lang="ru-RU" dirty="0"/>
              <a:t>‣‣‣ интенсивность инновационных затрат (удельный вес затрат на технологические инновации в объёме отгруженной продукции).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4234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73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Творческий потенциал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6539"/>
            <a:ext cx="8596668" cy="4764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u="sng" dirty="0"/>
              <a:t>Творческий потенциал</a:t>
            </a:r>
            <a:r>
              <a:rPr lang="ru-RU" dirty="0"/>
              <a:t> организации можно измерить при помощи следующих </a:t>
            </a:r>
            <a:r>
              <a:rPr lang="ru-RU" i="1" dirty="0" err="1"/>
              <a:t>показателей</a:t>
            </a:r>
            <a:r>
              <a:rPr lang="ru-RU" dirty="0"/>
              <a:t>:</a:t>
            </a:r>
          </a:p>
          <a:p>
            <a:r>
              <a:rPr lang="ru-RU" dirty="0"/>
              <a:t>‣‣‣ количество лицензий, патентов, изобретений, торговых марок, промышленных образцов в целом, а также в отношении к:</a:t>
            </a:r>
          </a:p>
          <a:p>
            <a:r>
              <a:rPr lang="ru-RU" dirty="0"/>
              <a:t>а) общей численности персонала; б) численности </a:t>
            </a:r>
            <a:r>
              <a:rPr lang="ru-RU" dirty="0" err="1"/>
              <a:t>руководителей</a:t>
            </a:r>
            <a:r>
              <a:rPr lang="ru-RU" dirty="0"/>
              <a:t>, специалистов;</a:t>
            </a:r>
          </a:p>
          <a:p>
            <a:r>
              <a:rPr lang="ru-RU" dirty="0"/>
              <a:t>‣‣‣ удельный вес новой продукции в общем объёме продаж (к новой продукции относится продукция, которая освоена и выпускается в течение срока до трех лет; при исчислении показателя продукция берется в натуральном выражении по количеству ассортиментных групп);</a:t>
            </a:r>
          </a:p>
          <a:p>
            <a:r>
              <a:rPr lang="ru-RU" dirty="0"/>
              <a:t>‣‣‣ количество рационализаторских предложений по улучшению деятельности организации в отношении к численности персонала;</a:t>
            </a:r>
          </a:p>
          <a:p>
            <a:r>
              <a:rPr lang="ru-RU" dirty="0"/>
              <a:t>‣‣‣ количество ежегодно реализуемых мероприятий, предусмотренных организационно-техническими планами и программами.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124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86001" cy="1320800"/>
          </a:xfrm>
        </p:spPr>
        <p:txBody>
          <a:bodyPr/>
          <a:lstStyle/>
          <a:p>
            <a:r>
              <a:rPr lang="ru-RU" dirty="0"/>
              <a:t>Профессионально-квалификационный потенциал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u="sng" dirty="0"/>
              <a:t>Профессионально-квалификационный потенциал</a:t>
            </a:r>
            <a:r>
              <a:rPr lang="ru-RU" dirty="0"/>
              <a:t> организации можно оценить при помощи следующих </a:t>
            </a:r>
            <a:r>
              <a:rPr lang="ru-RU" i="1" dirty="0" err="1"/>
              <a:t>показателей</a:t>
            </a:r>
            <a:r>
              <a:rPr lang="ru-RU" dirty="0"/>
              <a:t>:</a:t>
            </a:r>
          </a:p>
          <a:p>
            <a:r>
              <a:rPr lang="ru-RU" dirty="0"/>
              <a:t>‣‣‣ половозрастной состав - удельный вес работников мужского и женского полов и удельный вес работников в различных возрастных диапазонах (до 25 лет, 25-35 лет, 35-45 лет, от 45 до пенсионного возраста͵ работающие пенсионеры);</a:t>
            </a:r>
          </a:p>
          <a:p>
            <a:r>
              <a:rPr lang="ru-RU" dirty="0"/>
              <a:t>‣‣‣ образовательный уровень персонала - удельный вес работников со следующими уровнями образования: неполное среднее; среднее; среднее специальное и неполное высшее; высшее; ученая степень;</a:t>
            </a:r>
          </a:p>
          <a:p>
            <a:r>
              <a:rPr lang="ru-RU" dirty="0"/>
              <a:t>‣‣‣ стаж работы - удельный вес работников, имеющих стаж работы по специальности: до одного года, от одного года до трех лет, от трех до пяти лет, от пяти до 10 лет, более 10 лет;</a:t>
            </a:r>
          </a:p>
          <a:p>
            <a:r>
              <a:rPr lang="ru-RU" dirty="0"/>
              <a:t>‣‣‣ квалификация рабочих - удельный вес: базовых рабочих (по разрядам) и вспомогательных рабочих (по разрядам);</a:t>
            </a:r>
          </a:p>
          <a:p>
            <a:r>
              <a:rPr lang="ru-RU" dirty="0"/>
              <a:t>‣‣‣ усилия организации по повышению профессиональной подготовки работников - уровень затрат на обучение и повышение квалификации персонала в расчете на одного работника в целом, в </a:t>
            </a:r>
            <a:r>
              <a:rPr lang="ru-RU" dirty="0" err="1"/>
              <a:t>т.ч</a:t>
            </a:r>
            <a:r>
              <a:rPr lang="ru-RU" dirty="0"/>
              <a:t>. руководителя, специалиста͵ рабочего; уровень затрат организации на закупку периодических изданий, справочной литературы и других </a:t>
            </a:r>
            <a:r>
              <a:rPr lang="ru-RU" dirty="0" err="1"/>
              <a:t>носителей</a:t>
            </a:r>
            <a:r>
              <a:rPr lang="ru-RU" dirty="0"/>
              <a:t> информации в расчете на одного работника; уровень затрат организации на участие персонала в различных выставках в расчете на одного работника, в </a:t>
            </a:r>
            <a:r>
              <a:rPr lang="ru-RU" dirty="0" err="1"/>
              <a:t>т.ч</a:t>
            </a:r>
            <a:r>
              <a:rPr lang="ru-RU" dirty="0"/>
              <a:t>. руководителя, специалиста"; уровень затрат организации на </a:t>
            </a:r>
            <a:r>
              <a:rPr lang="ru-RU" dirty="0" err="1"/>
              <a:t>посещение</a:t>
            </a:r>
            <a:r>
              <a:rPr lang="ru-RU" dirty="0"/>
              <a:t> персоналом других предприятий в расчете на одного работника, в </a:t>
            </a:r>
            <a:r>
              <a:rPr lang="ru-RU" dirty="0" err="1"/>
              <a:t>т.ч</a:t>
            </a:r>
            <a:r>
              <a:rPr lang="ru-RU" dirty="0"/>
              <a:t>. руководителя, специалиста.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898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929209" cy="1320800"/>
          </a:xfrm>
        </p:spPr>
        <p:txBody>
          <a:bodyPr>
            <a:normAutofit/>
          </a:bodyPr>
          <a:lstStyle/>
          <a:p>
            <a:r>
              <a:rPr lang="ru-RU" dirty="0"/>
              <a:t>Общая схема критических переломных точек, где необходима эффективная координация</a:t>
            </a:r>
            <a:endParaRPr lang="ru-RU" dirty="0"/>
          </a:p>
        </p:txBody>
      </p:sp>
      <p:pic>
        <p:nvPicPr>
          <p:cNvPr id="4098" name="Picture 2" descr="https://referatwork.ru/image.php?way=oplibru/baza4/2394124572472.files/image01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45" y="1953138"/>
            <a:ext cx="5387954" cy="129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87968" y="3244334"/>
            <a:ext cx="3416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 Схема межфазной координации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8352" y="3537114"/>
            <a:ext cx="1138020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0" i="1" u="sng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методы координации</a:t>
            </a:r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: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создание специальных координирующих структур – советов, комитетов, в которые входят представители </a:t>
            </a:r>
            <a:r>
              <a:rPr lang="ru-RU" sz="1400" b="0" i="0" dirty="0" err="1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подразделений</a:t>
            </a:r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, принимающих участие на разных фазах инновационного процесса;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создание системы референтов и консультантов;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полная доступность рабочей информации. Создание системы отчетов, то есть документов, отражающих результаты работы </a:t>
            </a:r>
            <a:r>
              <a:rPr lang="ru-RU" sz="1400" b="0" i="0" dirty="0" err="1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подразделений</a:t>
            </a:r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 в установленных “контрольных точках”. Доступность, открытость этих отчетов для менеджеров и ведущих специалистов </a:t>
            </a:r>
            <a:r>
              <a:rPr lang="ru-RU" sz="1400" b="0" i="0" dirty="0" err="1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всех</a:t>
            </a:r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1400" b="0" i="0" dirty="0" err="1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подразделений</a:t>
            </a:r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высокая интенсивность плановых коммуникаций;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поощрение высшим руководством неплановых неформальных коммуникаций;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стажировки и ротация;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участие персонала в завершении или начале смежной фазы;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трансферт передового опыта;</a:t>
            </a:r>
          </a:p>
          <a:p>
            <a:pPr algn="just"/>
            <a:r>
              <a:rPr lang="ru-RU" sz="1400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‣‣‣ обучение смежным профессиям</a:t>
            </a:r>
            <a:r>
              <a:rPr lang="ru-RU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.</a:t>
            </a:r>
            <a:endParaRPr lang="ru-RU" b="0" i="0" dirty="0">
              <a:solidFill>
                <a:srgbClr val="033E6B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623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132504" cy="648832"/>
          </a:xfrm>
        </p:spPr>
        <p:txBody>
          <a:bodyPr/>
          <a:lstStyle/>
          <a:p>
            <a:r>
              <a:rPr lang="ru-RU" b="1" dirty="0"/>
              <a:t>Контроль в инновационной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0449"/>
            <a:ext cx="8596668" cy="46109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Контроль </a:t>
            </a:r>
            <a:r>
              <a:rPr lang="ru-RU" b="1" dirty="0"/>
              <a:t>в инновационной деятельности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Перед </a:t>
            </a:r>
            <a:r>
              <a:rPr lang="ru-RU" dirty="0"/>
              <a:t>началом инновационной деятельности </a:t>
            </a:r>
            <a:r>
              <a:rPr lang="ru-RU" i="1" dirty="0"/>
              <a:t>на этапе предварительного контроля </a:t>
            </a:r>
            <a:r>
              <a:rPr lang="ru-RU" dirty="0"/>
              <a:t>определяются количественные и качественные показатели </a:t>
            </a:r>
            <a:r>
              <a:rPr lang="ru-RU" dirty="0" err="1"/>
              <a:t>всех</a:t>
            </a:r>
            <a:r>
              <a:rPr lang="ru-RU" dirty="0"/>
              <a:t> видов имеющихся у предприятия ресурсов, необходимых для осуществления инновационного проекта͵ а также стандарты и нормы будущей деятельности.</a:t>
            </a:r>
          </a:p>
          <a:p>
            <a:r>
              <a:rPr lang="ru-RU" dirty="0"/>
              <a:t>В ходе </a:t>
            </a:r>
            <a:r>
              <a:rPr lang="ru-RU" i="1" dirty="0"/>
              <a:t>текущей деятельности</a:t>
            </a:r>
            <a:r>
              <a:rPr lang="ru-RU" dirty="0"/>
              <a:t> важен стратегический контроль над расходованием ресурсов (учет затрат) путем сопоставления запланированных затрат с фактическими. Перерасход ресурсов частое явление для инновационной деятельности, в некоторых случаях это приводит к значительному </a:t>
            </a:r>
            <a:r>
              <a:rPr lang="ru-RU" dirty="0" err="1"/>
              <a:t>недополучению</a:t>
            </a:r>
            <a:r>
              <a:rPr lang="ru-RU" dirty="0"/>
              <a:t> запланированной прибыли.</a:t>
            </a:r>
          </a:p>
          <a:p>
            <a:r>
              <a:rPr lang="ru-RU" dirty="0"/>
              <a:t>Следующей особенностью контроля инновационного процесса является его </a:t>
            </a:r>
            <a:r>
              <a:rPr lang="ru-RU" dirty="0" err="1"/>
              <a:t>всесторонний</a:t>
            </a:r>
            <a:r>
              <a:rPr lang="ru-RU" dirty="0"/>
              <a:t> критический анализ результатов, включающий обсуждение </a:t>
            </a:r>
            <a:r>
              <a:rPr lang="ru-RU" dirty="0" err="1"/>
              <a:t>всех</a:t>
            </a:r>
            <a:r>
              <a:rPr lang="ru-RU" dirty="0"/>
              <a:t> возникающих проблем. Результатом такого критического анализа должна быть существенное изменение направления проектных работ или даже их полное прекращение.</a:t>
            </a:r>
          </a:p>
          <a:p>
            <a:r>
              <a:rPr lang="ru-RU" i="1" dirty="0"/>
              <a:t>При текущем контроле осуществляется оценка трех аспектов </a:t>
            </a:r>
            <a:r>
              <a:rPr lang="ru-RU" dirty="0"/>
              <a:t>реализации проекта:</a:t>
            </a:r>
          </a:p>
          <a:p>
            <a:r>
              <a:rPr lang="ru-RU" dirty="0"/>
              <a:t>‣‣‣ Время – проект должен быть выполнен в установленные сроки.</a:t>
            </a:r>
          </a:p>
          <a:p>
            <a:r>
              <a:rPr lang="ru-RU" dirty="0"/>
              <a:t>‣‣‣ Стоимость – должен быть выдержан бюджет проекта.</a:t>
            </a:r>
          </a:p>
          <a:p>
            <a:r>
              <a:rPr lang="ru-RU" dirty="0"/>
              <a:t>‣‣‣ Качество – должны быть выдержаны установленные характеристики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705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213985" cy="784634"/>
          </a:xfrm>
        </p:spPr>
        <p:txBody>
          <a:bodyPr>
            <a:normAutofit fontScale="90000"/>
          </a:bodyPr>
          <a:lstStyle/>
          <a:p>
            <a:r>
              <a:rPr lang="ru-RU" dirty="0"/>
              <a:t>Схема видов контроля инновационного проекта</a:t>
            </a:r>
            <a:endParaRPr lang="ru-RU" dirty="0"/>
          </a:p>
        </p:txBody>
      </p:sp>
      <p:pic>
        <p:nvPicPr>
          <p:cNvPr id="5122" name="Picture 2" descr="https://referatwork.ru/image.php?way=oplibru/baza4/2394124572472.files/image0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48" y="1810694"/>
            <a:ext cx="8129873" cy="439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256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поисковой системе найти определения:</a:t>
            </a:r>
          </a:p>
          <a:p>
            <a:pPr>
              <a:buAutoNum type="arabicPeriod"/>
            </a:pPr>
            <a:r>
              <a:rPr lang="ru-RU" dirty="0" smtClean="0"/>
              <a:t>Предварительный контроль…………………………………………………………………………</a:t>
            </a:r>
          </a:p>
          <a:p>
            <a:pPr>
              <a:buAutoNum type="arabicPeriod"/>
            </a:pPr>
            <a:r>
              <a:rPr lang="ru-RU" dirty="0" smtClean="0"/>
              <a:t>Текущий контроль………………………………………………………………………………………..</a:t>
            </a:r>
          </a:p>
          <a:p>
            <a:pPr>
              <a:buAutoNum type="arabicPeriod"/>
            </a:pPr>
            <a:r>
              <a:rPr lang="ru-RU" dirty="0" smtClean="0"/>
              <a:t>Итоговый контроль……………………………………………………………………………………….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18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9712"/>
            <a:ext cx="11001636" cy="334977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организаций производится в несколько 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2261"/>
            <a:ext cx="10358840" cy="5489101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2-й этап</a:t>
            </a:r>
            <a:r>
              <a:rPr lang="ru-RU" b="1" dirty="0" smtClean="0"/>
              <a:t>. </a:t>
            </a:r>
            <a:r>
              <a:rPr lang="ru-RU" u="sng" dirty="0" smtClean="0"/>
              <a:t>Построение </a:t>
            </a:r>
            <a:r>
              <a:rPr lang="ru-RU" u="sng" dirty="0"/>
              <a:t>организационной структуры и системы управления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Производится выбор типовой структуры организации: </a:t>
            </a:r>
            <a:r>
              <a:rPr lang="ru-RU" dirty="0" err="1"/>
              <a:t>линейно-функциональная</a:t>
            </a:r>
            <a:r>
              <a:rPr lang="ru-RU" dirty="0"/>
              <a:t>, проектная, матричная и т.д. Для выполнения функций назначаются </a:t>
            </a:r>
            <a:r>
              <a:rPr lang="ru-RU" dirty="0" err="1"/>
              <a:t>подразделения</a:t>
            </a:r>
            <a:r>
              <a:rPr lang="ru-RU" dirty="0"/>
              <a:t> и исполнители, а также менеджеры, ответственные за их выполнение.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построении структуры и организации работ крайне важно учитывать следующие </a:t>
            </a:r>
            <a:r>
              <a:rPr lang="ru-RU" i="1" dirty="0"/>
              <a:t>принципы</a:t>
            </a:r>
            <a:r>
              <a:rPr lang="ru-RU" dirty="0"/>
              <a:t>:</a:t>
            </a:r>
          </a:p>
          <a:p>
            <a:r>
              <a:rPr lang="ru-RU" dirty="0"/>
              <a:t>принцип специализации – </a:t>
            </a:r>
            <a:r>
              <a:rPr lang="ru-RU" dirty="0" err="1"/>
              <a:t>подразделения</a:t>
            </a:r>
            <a:r>
              <a:rPr lang="ru-RU" dirty="0"/>
              <a:t> и сотрудники организации специализируются на выполнении </a:t>
            </a:r>
            <a:r>
              <a:rPr lang="ru-RU" dirty="0" err="1"/>
              <a:t>определенных</a:t>
            </a:r>
            <a:r>
              <a:rPr lang="ru-RU" dirty="0"/>
              <a:t> видов работ (функций);</a:t>
            </a:r>
          </a:p>
          <a:p>
            <a:r>
              <a:rPr lang="ru-RU" dirty="0"/>
              <a:t>принцип композиции </a:t>
            </a:r>
            <a:r>
              <a:rPr lang="ru-RU" i="1" dirty="0"/>
              <a:t>(</a:t>
            </a:r>
            <a:r>
              <a:rPr lang="ru-RU" dirty="0"/>
              <a:t>интеграции</a:t>
            </a:r>
            <a:r>
              <a:rPr lang="ru-RU" i="1" dirty="0"/>
              <a:t>) </a:t>
            </a:r>
            <a:r>
              <a:rPr lang="ru-RU" dirty="0"/>
              <a:t>– </a:t>
            </a:r>
            <a:r>
              <a:rPr lang="ru-RU" dirty="0" err="1"/>
              <a:t>все</a:t>
            </a:r>
            <a:r>
              <a:rPr lang="ru-RU" dirty="0"/>
              <a:t> функции должны объединяться в единое целое и обеспечивать достижение общих </a:t>
            </a:r>
            <a:r>
              <a:rPr lang="ru-RU" dirty="0" err="1"/>
              <a:t>целей</a:t>
            </a:r>
            <a:r>
              <a:rPr lang="ru-RU" dirty="0"/>
              <a:t>;</a:t>
            </a:r>
          </a:p>
          <a:p>
            <a:r>
              <a:rPr lang="ru-RU" dirty="0"/>
              <a:t>принцип пропорциональности и сбалансированности – требует равенства производственных возможностей (пропускной способности) </a:t>
            </a:r>
            <a:r>
              <a:rPr lang="ru-RU" dirty="0" err="1"/>
              <a:t>всех</a:t>
            </a:r>
            <a:r>
              <a:rPr lang="ru-RU" dirty="0"/>
              <a:t> </a:t>
            </a:r>
            <a:r>
              <a:rPr lang="ru-RU" dirty="0" err="1"/>
              <a:t>подразделений</a:t>
            </a:r>
            <a:r>
              <a:rPr lang="ru-RU" dirty="0"/>
              <a:t>, участвующих в едином научно-техническом процессе. Это обеспечивается расчетами крайне важно </a:t>
            </a:r>
            <a:r>
              <a:rPr lang="ru-RU" dirty="0" err="1"/>
              <a:t>го</a:t>
            </a:r>
            <a:r>
              <a:rPr lang="ru-RU" dirty="0"/>
              <a:t> количества персонала и средств производства;</a:t>
            </a:r>
          </a:p>
          <a:p>
            <a:r>
              <a:rPr lang="ru-RU" dirty="0"/>
              <a:t>принцип централизации - ϶ᴛᴏ концентрация </a:t>
            </a:r>
            <a:r>
              <a:rPr lang="ru-RU" dirty="0" err="1"/>
              <a:t>всех</a:t>
            </a:r>
            <a:r>
              <a:rPr lang="ru-RU" dirty="0"/>
              <a:t> исследовательских и проектных работ в едином научно-техническом центре;</a:t>
            </a:r>
          </a:p>
          <a:p>
            <a:r>
              <a:rPr lang="ru-RU" dirty="0"/>
              <a:t>принцип единоначалия – регламентирует наличие у каждого работника только одного непосредственного руководителя.</a:t>
            </a:r>
          </a:p>
          <a:p>
            <a:r>
              <a:rPr lang="ru-RU" dirty="0"/>
              <a:t>Вместе с тем, при построении структуры организации </a:t>
            </a:r>
            <a:r>
              <a:rPr lang="ru-RU" i="1" dirty="0"/>
              <a:t>следует учитывать</a:t>
            </a:r>
            <a:r>
              <a:rPr lang="ru-RU" dirty="0"/>
              <a:t> объёмы выполняемых работ и тип производства, нормативы выполнения тех или иных работ и нормы управляемости.</a:t>
            </a:r>
          </a:p>
          <a:p>
            <a:r>
              <a:rPr lang="ru-RU" dirty="0"/>
              <a:t>Как показывает опыт </a:t>
            </a:r>
            <a:r>
              <a:rPr lang="ru-RU" dirty="0" err="1"/>
              <a:t>целесообразно</a:t>
            </a:r>
            <a:r>
              <a:rPr lang="ru-RU" dirty="0"/>
              <a:t> </a:t>
            </a:r>
            <a:r>
              <a:rPr lang="ru-RU" dirty="0" err="1"/>
              <a:t>подчинение</a:t>
            </a:r>
            <a:r>
              <a:rPr lang="ru-RU" dirty="0"/>
              <a:t> менеджеру не более 5 – 8 </a:t>
            </a:r>
            <a:r>
              <a:rPr lang="ru-RU" dirty="0" err="1"/>
              <a:t>руководителей</a:t>
            </a:r>
            <a:r>
              <a:rPr lang="ru-RU" dirty="0"/>
              <a:t> меньшего ранга. Отдел создается при наличии не менее 10 работников, бюро – 7, а группа – 3.</a:t>
            </a:r>
          </a:p>
          <a:p>
            <a:r>
              <a:rPr lang="ru-RU" dirty="0"/>
              <a:t>Принцип специализации и принцип композиции, учтенные совместно, называются </a:t>
            </a:r>
            <a:r>
              <a:rPr lang="ru-RU" i="1" dirty="0" err="1"/>
              <a:t>департаментализацией</a:t>
            </a:r>
            <a:r>
              <a:rPr lang="ru-RU" i="1" dirty="0"/>
              <a:t>.</a:t>
            </a:r>
            <a:r>
              <a:rPr lang="ru-RU" dirty="0"/>
              <a:t> При </a:t>
            </a:r>
            <a:r>
              <a:rPr lang="ru-RU" dirty="0" err="1"/>
              <a:t>департаментализации</a:t>
            </a:r>
            <a:r>
              <a:rPr lang="ru-RU" dirty="0"/>
              <a:t> организация делится по горизонтали на </a:t>
            </a:r>
            <a:r>
              <a:rPr lang="ru-RU" dirty="0" err="1"/>
              <a:t>подразделения</a:t>
            </a:r>
            <a:r>
              <a:rPr lang="ru-RU" dirty="0"/>
              <a:t>, которые бывают интегрированы различными </a:t>
            </a:r>
            <a:r>
              <a:rPr lang="ru-RU" u="sng" dirty="0"/>
              <a:t>способами</a:t>
            </a:r>
            <a:r>
              <a:rPr lang="ru-RU" dirty="0"/>
              <a:t>:</a:t>
            </a:r>
          </a:p>
          <a:p>
            <a:r>
              <a:rPr lang="ru-RU" dirty="0"/>
              <a:t>‣‣‣ относительно фазы инновационного процесса – </a:t>
            </a:r>
            <a:r>
              <a:rPr lang="ru-RU" dirty="0" err="1"/>
              <a:t>отделение</a:t>
            </a:r>
            <a:r>
              <a:rPr lang="ru-RU" dirty="0"/>
              <a:t> науки, отдел проектирования, производственный отдел;</a:t>
            </a:r>
          </a:p>
          <a:p>
            <a:r>
              <a:rPr lang="ru-RU" dirty="0"/>
              <a:t>‣‣‣ относительно научной дисциплины – отдел микроэлектроники, отдел биотехнологий, отдел химии;</a:t>
            </a:r>
          </a:p>
          <a:p>
            <a:r>
              <a:rPr lang="ru-RU" dirty="0"/>
              <a:t>‣‣‣ относительно объекта исследования (проектирования) в целом или какой либо его части – отдел персональных компьютеров, отдел дисплеев, отдел периферийного оборудования;</a:t>
            </a:r>
          </a:p>
          <a:p>
            <a:r>
              <a:rPr lang="ru-RU" dirty="0"/>
              <a:t>‣‣‣ относительно процессов – отдел исследований, отдел разработки технологий, отдел математических расчетов.</a:t>
            </a:r>
          </a:p>
          <a:p>
            <a:r>
              <a:rPr lang="ru-RU" dirty="0"/>
              <a:t>‣‣‣ относительно задач, работ – проектные </a:t>
            </a:r>
            <a:r>
              <a:rPr lang="ru-RU" dirty="0" err="1"/>
              <a:t>подразделения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На практике применяется смешанная </a:t>
            </a:r>
            <a:r>
              <a:rPr lang="ru-RU" dirty="0" err="1"/>
              <a:t>департаментализация</a:t>
            </a:r>
            <a:r>
              <a:rPr lang="ru-RU" dirty="0"/>
              <a:t> по разным уровням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402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9244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организаций производится в несколько 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9913"/>
            <a:ext cx="8596668" cy="4701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3-й </a:t>
            </a:r>
            <a:r>
              <a:rPr lang="ru-RU" b="1" dirty="0" err="1"/>
              <a:t>этап.</a:t>
            </a:r>
            <a:r>
              <a:rPr lang="ru-RU" u="sng" dirty="0" err="1"/>
              <a:t>Организация</a:t>
            </a:r>
            <a:r>
              <a:rPr lang="ru-RU" u="sng" dirty="0"/>
              <a:t> рабочих процессов </a:t>
            </a:r>
            <a:r>
              <a:rPr lang="ru-RU" b="1" u="sng" dirty="0"/>
              <a:t>(</a:t>
            </a:r>
            <a:r>
              <a:rPr lang="ru-RU" u="sng" dirty="0"/>
              <a:t>бизнес</a:t>
            </a:r>
            <a:r>
              <a:rPr lang="ru-RU" b="1" u="sng" dirty="0"/>
              <a:t>-</a:t>
            </a:r>
            <a:r>
              <a:rPr lang="ru-RU" u="sng" dirty="0"/>
              <a:t>процессов</a:t>
            </a:r>
            <a:r>
              <a:rPr lang="ru-RU" b="1" u="sng" dirty="0"/>
              <a:t>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При проектировании рабочих процессов крайне важно учитывать следующие </a:t>
            </a:r>
            <a:r>
              <a:rPr lang="ru-RU" i="1" dirty="0"/>
              <a:t>принципы:</a:t>
            </a:r>
            <a:endParaRPr lang="ru-RU" dirty="0"/>
          </a:p>
          <a:p>
            <a:r>
              <a:rPr lang="ru-RU" dirty="0"/>
              <a:t>‣‣‣ принцип непрерывности – обеспечение бесперебойного и непрерывного выполнения работ при переходе их от </a:t>
            </a:r>
            <a:r>
              <a:rPr lang="ru-RU" dirty="0" err="1"/>
              <a:t>подразделения</a:t>
            </a:r>
            <a:r>
              <a:rPr lang="ru-RU" dirty="0"/>
              <a:t> к </a:t>
            </a:r>
            <a:r>
              <a:rPr lang="ru-RU" dirty="0" err="1"/>
              <a:t>подразделению</a:t>
            </a:r>
            <a:r>
              <a:rPr lang="ru-RU" dirty="0"/>
              <a:t>, от одного этапа к другому;</a:t>
            </a:r>
          </a:p>
          <a:p>
            <a:r>
              <a:rPr lang="ru-RU" dirty="0"/>
              <a:t>‣‣‣ принцип параллельности – совмещение во времени отдельных работ для сокращения сроков работ.</a:t>
            </a:r>
          </a:p>
          <a:p>
            <a:r>
              <a:rPr lang="ru-RU" dirty="0"/>
              <a:t>Документально рабочие процессы отражаются в </a:t>
            </a:r>
            <a:r>
              <a:rPr lang="ru-RU" dirty="0" err="1"/>
              <a:t>целевых</a:t>
            </a:r>
            <a:r>
              <a:rPr lang="ru-RU" dirty="0"/>
              <a:t> программах, индивидуальных планах проведения работ, в технологических процессах (как виде документа), описываются в методических указаниях по проведению научно-исследовательских работ, в рабочих инструкциях, прослеживаются через документооборот внутри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843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3030"/>
          </a:xfrm>
        </p:spPr>
        <p:txBody>
          <a:bodyPr>
            <a:normAutofit fontScale="90000"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организаций производится в несколько 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1807"/>
            <a:ext cx="8596668" cy="4719556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4-й </a:t>
            </a:r>
            <a:r>
              <a:rPr lang="ru-RU" b="1" dirty="0" err="1"/>
              <a:t>этап.</a:t>
            </a:r>
            <a:r>
              <a:rPr lang="ru-RU" u="sng" dirty="0" err="1"/>
              <a:t>Построение</a:t>
            </a:r>
            <a:r>
              <a:rPr lang="ru-RU" u="sng" dirty="0"/>
              <a:t> пространственных планировок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Эффективная организация труда научных и проектных организаций обеспечивается также рациональным пространственным расположением </a:t>
            </a:r>
            <a:r>
              <a:rPr lang="ru-RU" dirty="0" err="1"/>
              <a:t>подразделений</a:t>
            </a:r>
            <a:r>
              <a:rPr lang="ru-RU" dirty="0"/>
              <a:t>. При этом крайне важно учитывать </a:t>
            </a:r>
            <a:r>
              <a:rPr lang="ru-RU" i="1" dirty="0"/>
              <a:t>принципы непрерывности и </a:t>
            </a:r>
            <a:r>
              <a:rPr lang="ru-RU" i="1" dirty="0" err="1"/>
              <a:t>прямоточности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Принцип </a:t>
            </a:r>
            <a:r>
              <a:rPr lang="ru-RU" i="1" dirty="0" err="1"/>
              <a:t>прямоточности</a:t>
            </a:r>
            <a:r>
              <a:rPr lang="ru-RU" dirty="0"/>
              <a:t> указывает на крайне важно </a:t>
            </a:r>
            <a:r>
              <a:rPr lang="ru-RU" dirty="0" err="1"/>
              <a:t>сть</a:t>
            </a:r>
            <a:r>
              <a:rPr lang="ru-RU" dirty="0"/>
              <a:t> такого пространственного расположения </a:t>
            </a:r>
            <a:r>
              <a:rPr lang="ru-RU" dirty="0" err="1"/>
              <a:t>подразделений</a:t>
            </a:r>
            <a:r>
              <a:rPr lang="ru-RU" dirty="0"/>
              <a:t>, ĸᴏᴛᴏᴩᴏᴇ обеспечивает снижение затрат времени на перемещения, связанные с передачей документов, проведением совещаний, согласованиями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845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9915220" cy="5673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Менеджер по инновациям: функции,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76951"/>
            <a:ext cx="8596668" cy="486441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В мировой практике управление инновационными проектами является особой сферой профессиональной деятельности, право на ведение которой закрепляется сертификатом. </a:t>
            </a:r>
            <a:r>
              <a:rPr lang="ru-RU" i="1" dirty="0"/>
              <a:t>Менеджер по инновациям должен быть</a:t>
            </a:r>
            <a:r>
              <a:rPr lang="ru-RU" dirty="0"/>
              <a:t> высококвалифицированным и опытным </a:t>
            </a:r>
            <a:r>
              <a:rPr lang="ru-RU" dirty="0" err="1"/>
              <a:t>руководителем</a:t>
            </a:r>
            <a:r>
              <a:rPr lang="ru-RU" dirty="0"/>
              <a:t>, в совершенстве владеющим функциями менеджмента:</a:t>
            </a:r>
          </a:p>
          <a:p>
            <a:r>
              <a:rPr lang="ru-RU" dirty="0" smtClean="0"/>
              <a:t>планирование;</a:t>
            </a:r>
          </a:p>
          <a:p>
            <a:r>
              <a:rPr lang="ru-RU" dirty="0" smtClean="0"/>
              <a:t> </a:t>
            </a:r>
            <a:r>
              <a:rPr lang="ru-RU" dirty="0"/>
              <a:t>‣‣‣ организация;</a:t>
            </a:r>
          </a:p>
          <a:p>
            <a:r>
              <a:rPr lang="ru-RU" dirty="0"/>
              <a:t>‣‣‣ координация;</a:t>
            </a:r>
          </a:p>
          <a:p>
            <a:r>
              <a:rPr lang="ru-RU" dirty="0"/>
              <a:t>‣‣‣ мотивация;</a:t>
            </a:r>
          </a:p>
          <a:p>
            <a:r>
              <a:rPr lang="ru-RU" dirty="0"/>
              <a:t>‣‣‣ контроль;</a:t>
            </a:r>
          </a:p>
          <a:p>
            <a:r>
              <a:rPr lang="ru-RU" dirty="0"/>
              <a:t>‣‣‣ представительство;</a:t>
            </a:r>
          </a:p>
          <a:p>
            <a:r>
              <a:rPr lang="ru-RU" dirty="0"/>
              <a:t>‣‣‣ отбор и прием кадров;</a:t>
            </a:r>
          </a:p>
          <a:p>
            <a:r>
              <a:rPr lang="ru-RU" dirty="0"/>
              <a:t>‣‣‣ информационное обеспечение;</a:t>
            </a:r>
          </a:p>
          <a:p>
            <a:r>
              <a:rPr lang="ru-RU" dirty="0"/>
              <a:t>‣‣‣ обеспечение ресурсами.</a:t>
            </a:r>
          </a:p>
          <a:p>
            <a:r>
              <a:rPr lang="ru-RU" dirty="0"/>
              <a:t>Задачи менеджера по инновациям при управлении инновационным проектом: </a:t>
            </a:r>
            <a:endParaRPr lang="ru-RU" dirty="0" smtClean="0"/>
          </a:p>
          <a:p>
            <a:r>
              <a:rPr lang="ru-RU" i="1" dirty="0" smtClean="0"/>
              <a:t>1</a:t>
            </a:r>
            <a:r>
              <a:rPr lang="ru-RU" i="1" dirty="0"/>
              <a:t>. По содержанию. </a:t>
            </a:r>
            <a:r>
              <a:rPr lang="ru-RU" dirty="0"/>
              <a:t>С тем, чтобы не было отсутствия необходимых проектных решений или, напротив - их дублирования (критерий полноты и согласованности).</a:t>
            </a:r>
          </a:p>
          <a:p>
            <a:r>
              <a:rPr lang="ru-RU" i="1" dirty="0"/>
              <a:t>2. По потокам данных (информации). </a:t>
            </a:r>
            <a:r>
              <a:rPr lang="ru-RU" dirty="0"/>
              <a:t>Задачами менеджера являются:</a:t>
            </a:r>
          </a:p>
          <a:p>
            <a:r>
              <a:rPr lang="ru-RU" dirty="0"/>
              <a:t>‣‣‣ согласование потоков данных;</a:t>
            </a:r>
          </a:p>
          <a:p>
            <a:r>
              <a:rPr lang="ru-RU" dirty="0"/>
              <a:t>‣‣‣ обеспечение </a:t>
            </a:r>
            <a:r>
              <a:rPr lang="ru-RU" dirty="0" err="1"/>
              <a:t>релевантной</a:t>
            </a:r>
            <a:r>
              <a:rPr lang="ru-RU" dirty="0"/>
              <a:t> информации;</a:t>
            </a:r>
          </a:p>
          <a:p>
            <a:r>
              <a:rPr lang="ru-RU" dirty="0"/>
              <a:t>‣‣‣ установка единой нормативной и документационной базы.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976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648551" cy="395335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организаций производится в несколько 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1271"/>
            <a:ext cx="8596668" cy="481009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5-й этап</a:t>
            </a:r>
            <a:r>
              <a:rPr lang="ru-RU" b="1" dirty="0" smtClean="0"/>
              <a:t>. </a:t>
            </a:r>
            <a:r>
              <a:rPr lang="ru-RU" u="sng" dirty="0" smtClean="0"/>
              <a:t>Организация </a:t>
            </a:r>
            <a:r>
              <a:rPr lang="ru-RU" u="sng" dirty="0"/>
              <a:t>рабочего места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 современном менеджменте понятие </a:t>
            </a:r>
            <a:r>
              <a:rPr lang="ru-RU" i="1" u="sng" dirty="0"/>
              <a:t>рабочее место</a:t>
            </a:r>
            <a:r>
              <a:rPr lang="ru-RU" dirty="0"/>
              <a:t> является комплексным и включает следующие </a:t>
            </a:r>
            <a:r>
              <a:rPr lang="ru-RU" i="1" dirty="0"/>
              <a:t>составляющие:</a:t>
            </a:r>
            <a:endParaRPr lang="ru-RU" dirty="0"/>
          </a:p>
          <a:p>
            <a:r>
              <a:rPr lang="ru-RU" dirty="0"/>
              <a:t>‣‣‣ трудовая деятельность, выполняемая на данном рабочем месте;</a:t>
            </a:r>
          </a:p>
          <a:p>
            <a:r>
              <a:rPr lang="ru-RU" dirty="0"/>
              <a:t>‣‣‣ зона трудовой деятельности (рабочее пространство).</a:t>
            </a:r>
          </a:p>
          <a:p>
            <a:pPr marL="0" indent="0">
              <a:buNone/>
            </a:pPr>
            <a:r>
              <a:rPr lang="ru-RU" dirty="0"/>
              <a:t>Проектирование и организация рабочего места начинается с анализа трудовой деятельности по следующим </a:t>
            </a:r>
            <a:r>
              <a:rPr lang="ru-RU" i="1" dirty="0"/>
              <a:t>направлениям</a:t>
            </a:r>
            <a:r>
              <a:rPr lang="ru-RU" dirty="0"/>
              <a:t>:</a:t>
            </a:r>
          </a:p>
          <a:p>
            <a:r>
              <a:rPr lang="ru-RU" dirty="0"/>
              <a:t>‣‣‣ административное;</a:t>
            </a:r>
          </a:p>
          <a:p>
            <a:r>
              <a:rPr lang="ru-RU" dirty="0"/>
              <a:t>‣‣‣ профессиональное;</a:t>
            </a:r>
          </a:p>
          <a:p>
            <a:r>
              <a:rPr lang="ru-RU" dirty="0"/>
              <a:t>‣‣‣ психологическое.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315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62962"/>
            <a:ext cx="10657605" cy="479834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организаций производится в несколько 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2796"/>
            <a:ext cx="10838674" cy="608392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Первый </a:t>
            </a:r>
            <a:r>
              <a:rPr lang="ru-RU" b="1" u="sng" dirty="0" smtClean="0"/>
              <a:t> </a:t>
            </a:r>
            <a:r>
              <a:rPr lang="ru-RU" b="1" u="sng" dirty="0"/>
              <a:t>1-й этап. </a:t>
            </a:r>
            <a:r>
              <a:rPr lang="ru-RU" u="sng" dirty="0"/>
              <a:t>Построение системы функций</a:t>
            </a:r>
            <a:endParaRPr lang="ru-RU" dirty="0"/>
          </a:p>
          <a:p>
            <a:r>
              <a:rPr lang="ru-RU" dirty="0"/>
              <a:t>Для </a:t>
            </a:r>
            <a:r>
              <a:rPr lang="ru-RU" u="sng" dirty="0"/>
              <a:t>научных</a:t>
            </a:r>
            <a:r>
              <a:rPr lang="ru-RU" dirty="0"/>
              <a:t> работ </a:t>
            </a:r>
            <a:r>
              <a:rPr lang="ru-RU" i="1" u="sng" dirty="0"/>
              <a:t>основными</a:t>
            </a:r>
            <a:r>
              <a:rPr lang="ru-RU" i="1" dirty="0"/>
              <a:t> </a:t>
            </a:r>
            <a:r>
              <a:rPr lang="ru-RU" dirty="0"/>
              <a:t>являются</a:t>
            </a:r>
            <a:r>
              <a:rPr lang="ru-RU" i="1" dirty="0"/>
              <a:t> функции</a:t>
            </a:r>
            <a:r>
              <a:rPr lang="ru-RU" dirty="0"/>
              <a:t>:</a:t>
            </a:r>
          </a:p>
          <a:p>
            <a:r>
              <a:rPr lang="ru-RU" dirty="0"/>
              <a:t>‣‣‣ концептуальные – выработка методик научных исследований, </a:t>
            </a:r>
            <a:r>
              <a:rPr lang="ru-RU" dirty="0" err="1"/>
              <a:t>определение</a:t>
            </a:r>
            <a:r>
              <a:rPr lang="ru-RU" dirty="0"/>
              <a:t> общих направлений научных работ; выработка научных программ;</a:t>
            </a:r>
          </a:p>
          <a:p>
            <a:r>
              <a:rPr lang="ru-RU" dirty="0"/>
              <a:t>‣‣‣ исследовательские – теоретические исследования достижений в данной отрасли науки, эмпирические исследования объектов и явлений;</a:t>
            </a:r>
          </a:p>
          <a:p>
            <a:r>
              <a:rPr lang="ru-RU" dirty="0"/>
              <a:t>‣‣‣ аналитические – выявление и анализ проблем, данных, фактов, постановка </a:t>
            </a:r>
            <a:r>
              <a:rPr lang="ru-RU" dirty="0" err="1"/>
              <a:t>целей</a:t>
            </a:r>
            <a:r>
              <a:rPr lang="ru-RU" dirty="0"/>
              <a:t> и </a:t>
            </a:r>
            <a:r>
              <a:rPr lang="ru-RU" dirty="0" err="1"/>
              <a:t>определение</a:t>
            </a:r>
            <a:r>
              <a:rPr lang="ru-RU" dirty="0"/>
              <a:t> задач, систематизация и объяснение фактов;</a:t>
            </a:r>
          </a:p>
          <a:p>
            <a:r>
              <a:rPr lang="ru-RU" dirty="0"/>
              <a:t>‣‣‣ креативные – генерация новых идей, гипотез, создание новых знаний;</a:t>
            </a:r>
          </a:p>
          <a:p>
            <a:r>
              <a:rPr lang="ru-RU" dirty="0"/>
              <a:t>‣‣‣ программно-инженерные – проведение инженерных расчетов, программирование, компьютерное моделирование;</a:t>
            </a:r>
          </a:p>
          <a:p>
            <a:r>
              <a:rPr lang="ru-RU" dirty="0" smtClean="0"/>
              <a:t>Для</a:t>
            </a:r>
            <a:r>
              <a:rPr lang="ru-RU" dirty="0"/>
              <a:t> </a:t>
            </a:r>
            <a:r>
              <a:rPr lang="ru-RU" i="1" u="sng" dirty="0"/>
              <a:t>проектных </a:t>
            </a:r>
            <a:r>
              <a:rPr lang="ru-RU" dirty="0"/>
              <a:t>работ </a:t>
            </a:r>
            <a:r>
              <a:rPr lang="ru-RU" i="1" dirty="0"/>
              <a:t>основными</a:t>
            </a:r>
            <a:r>
              <a:rPr lang="ru-RU" dirty="0"/>
              <a:t> являются функции:</a:t>
            </a:r>
          </a:p>
          <a:p>
            <a:r>
              <a:rPr lang="ru-RU" dirty="0"/>
              <a:t>‣‣‣ маркетинг – исследование и анализ внешней среды, поиск инновационных возможностей, анализ потребностей;</a:t>
            </a:r>
          </a:p>
          <a:p>
            <a:r>
              <a:rPr lang="ru-RU" dirty="0"/>
              <a:t>‣‣‣ инженерное прогнозирование – прогнозирование новых технических решений, новых материалов, новых физических явлений и т.п.;</a:t>
            </a:r>
          </a:p>
          <a:p>
            <a:r>
              <a:rPr lang="ru-RU" dirty="0"/>
              <a:t>‣‣‣ поисково-аналитические – поиск, сбор и анализ крайне важно й информации;</a:t>
            </a:r>
          </a:p>
          <a:p>
            <a:r>
              <a:rPr lang="ru-RU" dirty="0"/>
              <a:t>‣‣‣ концептуальные – выработка концепций нового изделия, выбор методов проектирования;</a:t>
            </a:r>
          </a:p>
          <a:p>
            <a:r>
              <a:rPr lang="ru-RU" dirty="0"/>
              <a:t>‣‣‣ конструирование – конструирование макетов изделия, опытных образцов, самого изделия;</a:t>
            </a:r>
          </a:p>
          <a:p>
            <a:r>
              <a:rPr lang="ru-RU" dirty="0"/>
              <a:t>‣‣‣ программно-инженерные – инженерные расчёты, программирование, компьютерное моделирование;</a:t>
            </a:r>
          </a:p>
          <a:p>
            <a:r>
              <a:rPr lang="ru-RU" dirty="0"/>
              <a:t>‣‣‣ технологические – выработка технологий изготовления модели, опытного образца и изделия;</a:t>
            </a:r>
          </a:p>
          <a:p>
            <a:r>
              <a:rPr lang="ru-RU" dirty="0"/>
              <a:t>‣‣‣ экспериментально-производственные – изготовление, испытание и доводка модели, опытного образца и изделия;</a:t>
            </a:r>
          </a:p>
          <a:p>
            <a:r>
              <a:rPr lang="ru-RU" dirty="0"/>
              <a:t>‣‣‣ контрольные – контроль достижения </a:t>
            </a:r>
            <a:r>
              <a:rPr lang="ru-RU" dirty="0" err="1"/>
              <a:t>целей</a:t>
            </a:r>
            <a:r>
              <a:rPr lang="ru-RU" dirty="0"/>
              <a:t> проектирования.</a:t>
            </a:r>
          </a:p>
          <a:p>
            <a:r>
              <a:rPr lang="ru-RU" i="1" dirty="0"/>
              <a:t>Обеспечивающие</a:t>
            </a:r>
            <a:r>
              <a:rPr lang="ru-RU" dirty="0"/>
              <a:t> функции проектных работ включают обеспечение необходимыми ресурсами: материалами, энергией, средствами производства, информацией, программными средствами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818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 4 </a:t>
            </a:r>
            <a:br>
              <a:rPr lang="ru-RU" dirty="0" smtClean="0"/>
            </a:b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 названный анализ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 </a:t>
            </a:r>
            <a:r>
              <a:rPr lang="ru-RU" i="1" dirty="0"/>
              <a:t>административном</a:t>
            </a:r>
            <a:r>
              <a:rPr lang="ru-RU" dirty="0"/>
              <a:t> анализе рабочего места </a:t>
            </a:r>
            <a:r>
              <a:rPr lang="ru-RU" dirty="0" smtClean="0"/>
              <a:t>определяется………………………</a:t>
            </a:r>
            <a:endParaRPr lang="ru-RU" dirty="0"/>
          </a:p>
          <a:p>
            <a:r>
              <a:rPr lang="ru-RU" dirty="0"/>
              <a:t>Административная составляющая рабочего места определяется такими </a:t>
            </a:r>
            <a:r>
              <a:rPr lang="ru-RU" dirty="0" smtClean="0"/>
              <a:t>документами…………………………………………………………………………………………………..</a:t>
            </a:r>
            <a:endParaRPr lang="ru-RU" dirty="0"/>
          </a:p>
          <a:p>
            <a:r>
              <a:rPr lang="ru-RU" dirty="0"/>
              <a:t>При </a:t>
            </a:r>
            <a:r>
              <a:rPr lang="ru-RU" i="1" dirty="0"/>
              <a:t>профессиональном</a:t>
            </a:r>
            <a:r>
              <a:rPr lang="ru-RU" dirty="0"/>
              <a:t> анализе рабочего места определяется </a:t>
            </a:r>
            <a:r>
              <a:rPr lang="ru-RU" dirty="0" smtClean="0"/>
              <a:t>………………</a:t>
            </a:r>
          </a:p>
          <a:p>
            <a:r>
              <a:rPr lang="ru-RU" dirty="0" smtClean="0"/>
              <a:t>При</a:t>
            </a:r>
            <a:r>
              <a:rPr lang="ru-RU" dirty="0"/>
              <a:t> </a:t>
            </a:r>
            <a:r>
              <a:rPr lang="ru-RU" i="1" dirty="0"/>
              <a:t>психологическом анализе</a:t>
            </a:r>
            <a:r>
              <a:rPr lang="ru-RU" dirty="0"/>
              <a:t> РМ определяются требования </a:t>
            </a:r>
            <a:r>
              <a:rPr lang="ru-RU" dirty="0" smtClean="0"/>
              <a:t>к………………….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937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95747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41149"/>
            <a:ext cx="8596668" cy="5000213"/>
          </a:xfrm>
        </p:spPr>
        <p:txBody>
          <a:bodyPr/>
          <a:lstStyle/>
          <a:p>
            <a:pPr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инновациям: функции,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задачи.</a:t>
            </a:r>
          </a:p>
          <a:p>
            <a:pPr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инновационных проектов.</a:t>
            </a:r>
          </a:p>
          <a:p>
            <a:pPr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управления инновационными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проектами.</a:t>
            </a:r>
          </a:p>
          <a:p>
            <a:pPr>
              <a:buFont typeface="Wingdings 3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Каскадная модель управления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проектом.</a:t>
            </a:r>
          </a:p>
          <a:p>
            <a:pPr>
              <a:buFont typeface="Wingdings 3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Спиральная модель управления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проектом.</a:t>
            </a:r>
          </a:p>
          <a:p>
            <a:pPr>
              <a:buFont typeface="Wingdings 3" charset="2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 и его составляющие.</a:t>
            </a:r>
          </a:p>
          <a:p>
            <a:pPr>
              <a:buFont typeface="Wingdings 3" charset="2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координации проектов.</a:t>
            </a:r>
          </a:p>
          <a:p>
            <a:pPr>
              <a:buFont typeface="Wingdings 3" charset="2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инновационного потенциала проектирования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проекта.</a:t>
            </a:r>
          </a:p>
          <a:p>
            <a:pPr>
              <a:buFont typeface="Wingdings 3" charset="2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структур и систем управления научных и проектных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AutoNum type="arabicPeriod"/>
            </a:pPr>
            <a:endParaRPr lang="ru-RU" dirty="0"/>
          </a:p>
          <a:p>
            <a:pPr>
              <a:buAutoNum type="arabicPeriod"/>
            </a:pPr>
            <a:endParaRPr lang="ru-RU" dirty="0" smtClean="0"/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235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440321" cy="666939"/>
          </a:xfrm>
        </p:spPr>
        <p:txBody>
          <a:bodyPr>
            <a:normAutofit fontScale="90000"/>
          </a:bodyPr>
          <a:lstStyle/>
          <a:p>
            <a:r>
              <a:rPr lang="ru-RU" dirty="0"/>
              <a:t>Общая схема управления инновационным проектом</a:t>
            </a:r>
            <a:endParaRPr lang="ru-RU" dirty="0"/>
          </a:p>
        </p:txBody>
      </p:sp>
      <p:pic>
        <p:nvPicPr>
          <p:cNvPr id="1026" name="Picture 2" descr="https://referatwork.ru/image.php?way=oplibru/baza4/2394124572472.files/image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374" y="1394234"/>
            <a:ext cx="6520031" cy="525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549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поисковой системе найти определения:</a:t>
            </a:r>
          </a:p>
          <a:p>
            <a:pPr>
              <a:buAutoNum type="arabicPeriod"/>
            </a:pPr>
            <a:r>
              <a:rPr lang="ru-RU" dirty="0" smtClean="0"/>
              <a:t>Научно-исследовательский проект,…………………………………………………………..</a:t>
            </a:r>
          </a:p>
          <a:p>
            <a:pPr>
              <a:buAutoNum type="arabicPeriod"/>
            </a:pPr>
            <a:r>
              <a:rPr lang="ru-RU" dirty="0" smtClean="0"/>
              <a:t>Технический проект……………………………………………………………………………………..</a:t>
            </a:r>
          </a:p>
          <a:p>
            <a:pPr>
              <a:buAutoNum type="arabicPeriod"/>
            </a:pPr>
            <a:r>
              <a:rPr lang="ru-RU" dirty="0" smtClean="0"/>
              <a:t>Производственный проект…………………………………………………………………………..</a:t>
            </a:r>
          </a:p>
          <a:p>
            <a:pPr>
              <a:buAutoNum type="arabicPeriod"/>
            </a:pPr>
            <a:r>
              <a:rPr lang="ru-RU" dirty="0" smtClean="0"/>
              <a:t>Проект сбыта информационного проекта………………………………………………….</a:t>
            </a:r>
          </a:p>
          <a:p>
            <a:pPr>
              <a:buAutoNum type="arabicPeriod"/>
            </a:pPr>
            <a:endParaRPr lang="ru-RU" dirty="0" smtClean="0"/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315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Особенности управления инновационными проектами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Особенности </a:t>
            </a:r>
            <a:r>
              <a:rPr lang="ru-RU" b="1" dirty="0"/>
              <a:t>управления инновационными проектами</a:t>
            </a:r>
            <a:r>
              <a:rPr lang="ru-RU" dirty="0"/>
              <a:t>:</a:t>
            </a:r>
          </a:p>
          <a:p>
            <a:r>
              <a:rPr lang="ru-RU" dirty="0"/>
              <a:t>‣‣‣ </a:t>
            </a:r>
            <a:r>
              <a:rPr lang="ru-RU" i="1" dirty="0"/>
              <a:t>Инновационная установка высшего руководства</a:t>
            </a:r>
            <a:r>
              <a:rPr lang="ru-RU" dirty="0"/>
              <a:t>, ĸᴏᴛᴏᴩᴏᴇ является инициатором инновационного процесса.</a:t>
            </a:r>
          </a:p>
          <a:p>
            <a:r>
              <a:rPr lang="ru-RU" dirty="0"/>
              <a:t>‣‣‣ </a:t>
            </a:r>
            <a:r>
              <a:rPr lang="ru-RU" i="1" dirty="0"/>
              <a:t>Приоритет инновации</a:t>
            </a:r>
            <a:r>
              <a:rPr lang="ru-RU" dirty="0"/>
              <a:t> как главной организационной ценности. Признание нормой постоянно проводимых организационных изменений.</a:t>
            </a:r>
          </a:p>
          <a:p>
            <a:r>
              <a:rPr lang="ru-RU" dirty="0"/>
              <a:t>‣‣‣ </a:t>
            </a:r>
            <a:r>
              <a:rPr lang="ru-RU" i="1" dirty="0"/>
              <a:t>Освобождение части лучших работников</a:t>
            </a:r>
            <a:r>
              <a:rPr lang="ru-RU" dirty="0"/>
              <a:t> от рутинных работ для творческой инновационной деятельности.</a:t>
            </a:r>
          </a:p>
          <a:p>
            <a:r>
              <a:rPr lang="ru-RU" dirty="0"/>
              <a:t>‣‣‣ Организация </a:t>
            </a:r>
            <a:r>
              <a:rPr lang="ru-RU" i="1" dirty="0"/>
              <a:t>консультационной помощи</a:t>
            </a:r>
            <a:r>
              <a:rPr lang="ru-RU" dirty="0"/>
              <a:t> в области нововведений. Крупные компании создают специальные консультационные или аналитические группы по широкому кругу вопросов инновационной деятельности фирмы.</a:t>
            </a:r>
          </a:p>
          <a:p>
            <a:r>
              <a:rPr lang="ru-RU" dirty="0"/>
              <a:t>‣‣‣ </a:t>
            </a:r>
            <a:r>
              <a:rPr lang="ru-RU" i="1" dirty="0"/>
              <a:t>Максимальная хозяйственная самостоятельность</a:t>
            </a:r>
            <a:r>
              <a:rPr lang="ru-RU" dirty="0"/>
              <a:t> </a:t>
            </a:r>
            <a:r>
              <a:rPr lang="ru-RU" dirty="0" err="1"/>
              <a:t>подразделений</a:t>
            </a:r>
            <a:r>
              <a:rPr lang="ru-RU" dirty="0"/>
              <a:t> фирмы.</a:t>
            </a:r>
          </a:p>
          <a:p>
            <a:r>
              <a:rPr lang="ru-RU" b="1" dirty="0"/>
              <a:t>1</a:t>
            </a:r>
            <a:r>
              <a:rPr lang="ru-RU" b="1" dirty="0" smtClean="0"/>
              <a:t>.</a:t>
            </a:r>
            <a:r>
              <a:rPr lang="ru-RU" dirty="0"/>
              <a:t> К настоящему времени наибольшее распространение получили две </a:t>
            </a:r>
            <a:r>
              <a:rPr lang="ru-RU" b="1" i="1" dirty="0"/>
              <a:t>модели управления инновационными проектами</a:t>
            </a:r>
            <a:r>
              <a:rPr lang="ru-RU" dirty="0"/>
              <a:t>:</a:t>
            </a:r>
          </a:p>
          <a:p>
            <a:r>
              <a:rPr lang="ru-RU" dirty="0"/>
              <a:t>‣‣‣ каскадная модель (1970 – 1980 гᴦ.);</a:t>
            </a:r>
          </a:p>
          <a:p>
            <a:r>
              <a:rPr lang="ru-RU" dirty="0"/>
              <a:t>‣‣‣ спиральная модель (1986-1990 гᴦ.).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07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97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Модели управления проектами</a:t>
            </a:r>
            <a:endParaRPr lang="ru-RU" dirty="0"/>
          </a:p>
        </p:txBody>
      </p:sp>
      <p:pic>
        <p:nvPicPr>
          <p:cNvPr id="2050" name="Picture 2" descr="https://referatwork.ru/image.php?way=oplibru/baza4/2394124572472.files/image0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22" y="1433700"/>
            <a:ext cx="5143500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referatwork.ru/image.php?way=oplibru/baza4/2394124572472.files/image0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388" y="1249378"/>
            <a:ext cx="4924425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 rot="10800000" flipV="1">
            <a:off x="489422" y="4504097"/>
            <a:ext cx="6032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 Каскадная модель управления проектом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2920" y="5171294"/>
            <a:ext cx="4905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33E6B"/>
                </a:solidFill>
                <a:effectLst/>
                <a:latin typeface="Calibri" panose="020F0502020204030204" pitchFamily="34" charset="0"/>
              </a:rPr>
              <a:t>Спиральная модель управления проектом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4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поисковой системе найти: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Достоинства и недостатки этих двух систем: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Достоинства………………………………………………………………………………………………..</a:t>
            </a:r>
          </a:p>
          <a:p>
            <a:pPr marL="0" indent="0">
              <a:buNone/>
            </a:pPr>
            <a:r>
              <a:rPr lang="ru-RU" dirty="0" smtClean="0"/>
              <a:t>Недостатки…………………………………………………………………………………………………….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04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07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Потенциал инновационного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Потенциал</a:t>
            </a:r>
            <a:r>
              <a:rPr lang="ru-RU" dirty="0"/>
              <a:t> - это совокупность возможностей в какой-либо области для достижения </a:t>
            </a:r>
            <a:r>
              <a:rPr lang="ru-RU" dirty="0" err="1"/>
              <a:t>определенных</a:t>
            </a:r>
            <a:r>
              <a:rPr lang="ru-RU" dirty="0"/>
              <a:t> </a:t>
            </a:r>
            <a:r>
              <a:rPr lang="ru-RU" dirty="0" err="1"/>
              <a:t>целей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/>
              <a:t>Составляющими потенциала предприятия</a:t>
            </a:r>
            <a:r>
              <a:rPr lang="ru-RU" dirty="0"/>
              <a:t> являются:</a:t>
            </a:r>
          </a:p>
          <a:p>
            <a:r>
              <a:rPr lang="ru-RU" dirty="0"/>
              <a:t>- производственно-технологический,</a:t>
            </a:r>
          </a:p>
          <a:p>
            <a:r>
              <a:rPr lang="ru-RU" dirty="0"/>
              <a:t>- научно-технический,</a:t>
            </a:r>
          </a:p>
          <a:p>
            <a:r>
              <a:rPr lang="ru-RU" dirty="0"/>
              <a:t>- финансово-экономический,</a:t>
            </a:r>
          </a:p>
          <a:p>
            <a:r>
              <a:rPr lang="ru-RU" dirty="0"/>
              <a:t>- кадровый</a:t>
            </a:r>
          </a:p>
          <a:p>
            <a:r>
              <a:rPr lang="ru-RU" dirty="0"/>
              <a:t>- инновационный потенциал (представляет собой ядро потенциала предприятия, органически входя в состав каждой с его частей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53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инновационного потенциала проектирования проекта</a:t>
            </a:r>
            <a:endParaRPr lang="ru-RU" dirty="0"/>
          </a:p>
        </p:txBody>
      </p:sp>
      <p:pic>
        <p:nvPicPr>
          <p:cNvPr id="3074" name="Picture 2" descr="https://referatwork.ru/image.php?way=oplibru/baza4/2394124572472.files/image00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515" y="2435382"/>
            <a:ext cx="8280625" cy="3576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00684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526</Words>
  <Application>Microsoft Office PowerPoint</Application>
  <PresentationFormat>Широкоэкранный</PresentationFormat>
  <Paragraphs>189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</vt:lpstr>
      <vt:lpstr>Менеджер по инновациям: функции, задачи</vt:lpstr>
      <vt:lpstr>Общая схема управления инновационным проектом</vt:lpstr>
      <vt:lpstr>Задача 1</vt:lpstr>
      <vt:lpstr>Особенности управления инновационными проектами: </vt:lpstr>
      <vt:lpstr>Модели управления проектами</vt:lpstr>
      <vt:lpstr>Задача 2</vt:lpstr>
      <vt:lpstr>Потенциал инновационного проекта</vt:lpstr>
      <vt:lpstr>Структура инновационного потенциала проектирования проекта</vt:lpstr>
      <vt:lpstr>Инновационный потенциал</vt:lpstr>
      <vt:lpstr> Творческий потенциал</vt:lpstr>
      <vt:lpstr>Профессионально-квалификационный потенциал</vt:lpstr>
      <vt:lpstr>Общая схема критических переломных точек, где необходима эффективная координация</vt:lpstr>
      <vt:lpstr>Контроль в инновационной деятельности</vt:lpstr>
      <vt:lpstr>Схема видов контроля инновационного проекта</vt:lpstr>
      <vt:lpstr>Задача № 3</vt:lpstr>
      <vt:lpstr>Построение структур и систем управления научных и проектных организаций производится в несколько этапов.</vt:lpstr>
      <vt:lpstr>Построение структур и систем управления научных и проектных организаций производится в несколько этапов.</vt:lpstr>
      <vt:lpstr>Построение структур и систем управления научных и проектных организаций производится в несколько этапов.</vt:lpstr>
      <vt:lpstr>Построение структур и систем управления научных и проектных организаций производится в несколько этапов.</vt:lpstr>
      <vt:lpstr>Построение структур и систем управления научных и проектных организаций производится в несколько этапов.</vt:lpstr>
      <vt:lpstr>Задача № 4  дополните названный анализ</vt:lpstr>
      <vt:lpstr>Контрольные вопросы: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</dc:title>
  <dc:creator>Admin</dc:creator>
  <cp:lastModifiedBy>Admin</cp:lastModifiedBy>
  <cp:revision>23</cp:revision>
  <dcterms:created xsi:type="dcterms:W3CDTF">2021-10-11T06:25:05Z</dcterms:created>
  <dcterms:modified xsi:type="dcterms:W3CDTF">2021-10-11T07:42:48Z</dcterms:modified>
</cp:coreProperties>
</file>